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1" roundtripDataSignature="AMtx7mgooHDc7tZgjtYeuejemVmGyu3o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4E0F4-37DB-4C10-8589-502A9DBD8120}">
  <a:tblStyle styleId="{1464E0F4-37DB-4C10-8589-502A9DBD81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294d533f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8294d533ff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8294d533ff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294d533f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8294d533ff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8294d533ff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idstaffing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idstaffing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covidstaffing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1173825" y="3915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7041856" y="2944090"/>
            <a:ext cx="40363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COVID Staffing Collaborative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  </a:t>
            </a:r>
            <a:r>
              <a:rPr lang="en-US" sz="2000"/>
              <a:t>URL 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covidstaffing.org</a:t>
            </a:r>
            <a:r>
              <a:rPr lang="en-US" sz="2000"/>
              <a:t>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2000"/>
              <a:t>              @COVIDstaffing</a:t>
            </a:r>
            <a:endParaRPr sz="200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7041858" y="953037"/>
            <a:ext cx="4036333" cy="170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March 29, 2020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https://files.slack.com/files-pri/T010YR96T6U-F010PTWQM9P/covid-staffing-greyscale.png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11460480" y="2984992"/>
            <a:ext cx="731521" cy="673460"/>
            <a:chOff x="3940602" y="308034"/>
            <a:chExt cx="2116791" cy="3428999"/>
          </a:xfrm>
        </p:grpSpPr>
        <p:sp>
          <p:nvSpPr>
            <p:cNvPr id="94" name="Google Shape;94;p1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t="17426" b="-3485"/>
          <a:stretch/>
        </p:blipFill>
        <p:spPr>
          <a:xfrm>
            <a:off x="1682625" y="2182975"/>
            <a:ext cx="3276600" cy="2492050"/>
          </a:xfrm>
          <a:prstGeom prst="rect">
            <a:avLst/>
          </a:prstGeom>
          <a:noFill/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5214" y="5910289"/>
            <a:ext cx="574400" cy="3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How you can help</a:t>
            </a:r>
            <a:endParaRPr/>
          </a:p>
        </p:txBody>
      </p:sp>
      <p:grpSp>
        <p:nvGrpSpPr>
          <p:cNvPr id="170" name="Google Shape;170;p8"/>
          <p:cNvGrpSpPr/>
          <p:nvPr/>
        </p:nvGrpSpPr>
        <p:grpSpPr>
          <a:xfrm>
            <a:off x="0" y="3163461"/>
            <a:ext cx="731521" cy="673460"/>
            <a:chOff x="3940602" y="308034"/>
            <a:chExt cx="2116791" cy="3428999"/>
          </a:xfrm>
        </p:grpSpPr>
        <p:sp>
          <p:nvSpPr>
            <p:cNvPr id="171" name="Google Shape;171;p8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8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1"/>
          </p:nvPr>
        </p:nvSpPr>
        <p:spPr>
          <a:xfrm>
            <a:off x="6096001" y="1336329"/>
            <a:ext cx="5260848" cy="4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We are rapidly building tools to support workforce redeployment processes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We need help </a:t>
            </a:r>
            <a:r>
              <a:rPr lang="en-US" sz="3000" b="1">
                <a:solidFill>
                  <a:srgbClr val="4C5254"/>
                </a:solidFill>
              </a:rPr>
              <a:t>disseminating</a:t>
            </a:r>
            <a:r>
              <a:rPr lang="en-US" sz="2400"/>
              <a:t> these no-cost tools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We are also seeking other collaborators to </a:t>
            </a:r>
            <a:r>
              <a:rPr lang="en-US" sz="3000" b="1">
                <a:solidFill>
                  <a:srgbClr val="4C5254"/>
                </a:solidFill>
              </a:rPr>
              <a:t>accelerate</a:t>
            </a:r>
            <a:r>
              <a:rPr lang="en-US" sz="2400"/>
              <a:t> this work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info@covidstaffing.org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-1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1197864" y="901283"/>
            <a:ext cx="4898135" cy="1346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Who We Are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85850" y="2331720"/>
            <a:ext cx="425196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expert: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Kyla Terhune MD MBA, DIO at Vanderbilt University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Collaborating groups: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Michigan’s Center for Surgical Training and Research (C-STAR)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Michigan’s Department of Learning Health Sciences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Procedural Learning and Safety Collaborative (PLSC)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847" y="1708409"/>
            <a:ext cx="5075250" cy="14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403" y="4192209"/>
            <a:ext cx="3096641" cy="114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90292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Defining the Problem</a:t>
            </a:r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838200" y="2722472"/>
            <a:ext cx="10515600" cy="3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 the face of the COVID-19 pandemic many hospitals are challenged to </a:t>
            </a:r>
            <a:r>
              <a:rPr lang="en-US" b="1"/>
              <a:t>categorize and redeploy their clinical staff </a:t>
            </a:r>
            <a:r>
              <a:rPr lang="en-US"/>
              <a:t>to meet rapidly progressive patient needs. 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They must do so in a way that can adapt to </a:t>
            </a:r>
            <a:r>
              <a:rPr lang="en-US" b="1"/>
              <a:t>dynamic workforce availability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Defining the Gap 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838200" y="15788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To confront these challenges, </a:t>
            </a:r>
            <a:r>
              <a:rPr lang="en-US" b="1"/>
              <a:t>health systems must</a:t>
            </a:r>
            <a:r>
              <a:rPr lang="en-US"/>
              <a:t>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Inventory the skills and training of their providers 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Assess current and projected patient volume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Predict clinical staff availability accounting for up-training, workforce illness and quarantine restrictions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Assign providers to clinical teams as needs change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792425" y="376475"/>
            <a:ext cx="100968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Key Insight #1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827568" y="1738027"/>
            <a:ext cx="4648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This can be conceptualized as a </a:t>
            </a:r>
            <a:r>
              <a:rPr lang="en-US" sz="2000" b="1">
                <a:solidFill>
                  <a:srgbClr val="0070C0"/>
                </a:solidFill>
              </a:rPr>
              <a:t>supply</a:t>
            </a:r>
            <a:r>
              <a:rPr lang="en-US" sz="2000"/>
              <a:t> vs. </a:t>
            </a:r>
            <a:r>
              <a:rPr lang="en-US" sz="2000" b="1">
                <a:solidFill>
                  <a:srgbClr val="FF0000"/>
                </a:solidFill>
              </a:rPr>
              <a:t>demand</a:t>
            </a:r>
            <a:r>
              <a:rPr lang="en-US" sz="2000"/>
              <a:t> problem.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en-US" sz="2000">
                <a:solidFill>
                  <a:srgbClr val="0070C0"/>
                </a:solidFill>
              </a:rPr>
              <a:t>Staff supply </a:t>
            </a:r>
            <a:r>
              <a:rPr lang="en-US" sz="2000"/>
              <a:t>is a function of the staff’s existing skills and availability plus the effects of training, illness, and fatigue over time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>
                <a:solidFill>
                  <a:srgbClr val="FF0000"/>
                </a:solidFill>
              </a:rPr>
              <a:t>Staff demand </a:t>
            </a:r>
            <a:r>
              <a:rPr lang="en-US" sz="2000"/>
              <a:t>is a function of current and projected patient needs and a system’s operational structure, i.e. team structure, staffing ratios, unit designations, etc.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100" y="1311208"/>
            <a:ext cx="4219250" cy="4621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-1" y="293915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1197864" y="891539"/>
            <a:ext cx="5715000" cy="1346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Key Insight #2</a:t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xfrm>
            <a:off x="1197864" y="2399100"/>
            <a:ext cx="5715000" cy="35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Staffing allocations should be made based on defined “</a:t>
            </a:r>
            <a:r>
              <a:rPr lang="en-US" sz="4000" b="1"/>
              <a:t>Roles</a:t>
            </a:r>
            <a:r>
              <a:rPr lang="en-US"/>
              <a:t>” (i.e. independent instensivist, critical care RN, etc)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These are distinct from </a:t>
            </a:r>
            <a:r>
              <a:rPr lang="en-US" sz="2800" b="1"/>
              <a:t>skills</a:t>
            </a:r>
            <a:r>
              <a:rPr lang="en-US" sz="2800"/>
              <a:t> (ventilator management) and </a:t>
            </a:r>
            <a:r>
              <a:rPr lang="en-US" sz="2800" b="1"/>
              <a:t>positions</a:t>
            </a:r>
            <a:r>
              <a:rPr lang="en-US" sz="2800"/>
              <a:t> (attending, resident, RN)</a:t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2509" y="891540"/>
            <a:ext cx="4639186" cy="5071110"/>
          </a:xfrm>
          <a:prstGeom prst="rect">
            <a:avLst/>
          </a:prstGeom>
          <a:solidFill>
            <a:srgbClr val="687074"/>
          </a:solidFill>
          <a:ln>
            <a:noFill/>
          </a:ln>
          <a:effectLst>
            <a:outerShdw blurRad="406400" dist="317500" dir="5400000" sx="89000" sy="89000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876958-0F73-6F44-A41B-E9A46A544F06}"/>
              </a:ext>
            </a:extLst>
          </p:cNvPr>
          <p:cNvSpPr/>
          <p:nvPr/>
        </p:nvSpPr>
        <p:spPr>
          <a:xfrm>
            <a:off x="7805057" y="913618"/>
            <a:ext cx="2982686" cy="502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ICU intern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Floor attending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Floor resident/APP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Floor intern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Procedure attending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Procedure resident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Airway attending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Airway resident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ER triage/screen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Nursing Assistant/LPN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Care Partner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Respiratory Therapist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294d533ff_1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Roadmap</a:t>
            </a:r>
            <a:endParaRPr/>
          </a:p>
        </p:txBody>
      </p:sp>
      <p:sp>
        <p:nvSpPr>
          <p:cNvPr id="146" name="Google Shape;146;g8294d533ff_1_10"/>
          <p:cNvSpPr txBox="1">
            <a:spLocks noGrp="1"/>
          </p:cNvSpPr>
          <p:nvPr>
            <p:ph type="body" idx="1"/>
          </p:nvPr>
        </p:nvSpPr>
        <p:spPr>
          <a:xfrm>
            <a:off x="838200" y="1479650"/>
            <a:ext cx="5262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We are building several tools to support these processes, to be released over the course of the next few days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These tools will be designed to work in tandem once fully implemented</a:t>
            </a:r>
            <a:endParaRPr sz="30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1FC00-7E48-6E4E-BC5F-0ABFFE45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7"/>
            <a:ext cx="5872457" cy="54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294d533ff_1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Our first tools: COVID Roles for Providers</a:t>
            </a:r>
            <a:endParaRPr dirty="0"/>
          </a:p>
        </p:txBody>
      </p:sp>
      <p:sp>
        <p:nvSpPr>
          <p:cNvPr id="154" name="Google Shape;154;g8294d533ff_1_2"/>
          <p:cNvSpPr txBox="1"/>
          <p:nvPr/>
        </p:nvSpPr>
        <p:spPr>
          <a:xfrm>
            <a:off x="838200" y="3841125"/>
            <a:ext cx="101718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tool helps organizations collect data about individual providers’ training and skills as well as their willingness to care for COVID patients.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Based on that data the tool will automatically map those providers to specific clinical roles they might play in an institutional pandemic response plan.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Launched at </a:t>
            </a:r>
            <a:r>
              <a:rPr lang="en-US" sz="24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http://www.covidstaffing.org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F410C4-9B9D-DD41-8CAA-09A548FCE199}"/>
              </a:ext>
            </a:extLst>
          </p:cNvPr>
          <p:cNvSpPr/>
          <p:nvPr/>
        </p:nvSpPr>
        <p:spPr>
          <a:xfrm>
            <a:off x="2002972" y="1443359"/>
            <a:ext cx="2090057" cy="9035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Faculty Skills Survey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B9A37-FCA0-A840-BA2B-AEB2706B20BF}"/>
              </a:ext>
            </a:extLst>
          </p:cNvPr>
          <p:cNvSpPr/>
          <p:nvPr/>
        </p:nvSpPr>
        <p:spPr>
          <a:xfrm>
            <a:off x="2002971" y="2643244"/>
            <a:ext cx="2090057" cy="9035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Trainee Education-Based Re-deployment Module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E1096-640D-5A44-A1F2-7BCB57A26BC6}"/>
              </a:ext>
            </a:extLst>
          </p:cNvPr>
          <p:cNvSpPr/>
          <p:nvPr/>
        </p:nvSpPr>
        <p:spPr>
          <a:xfrm>
            <a:off x="7522026" y="1895115"/>
            <a:ext cx="2090057" cy="9035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COVID Response Staff Role Inventory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439CF2C-4CD7-A748-AA17-8A7102E8DD4A}"/>
              </a:ext>
            </a:extLst>
          </p:cNvPr>
          <p:cNvCxnSpPr>
            <a:cxnSpLocks/>
            <a:stCxn id="2" idx="3"/>
            <a:endCxn id="36" idx="1"/>
          </p:cNvCxnSpPr>
          <p:nvPr/>
        </p:nvCxnSpPr>
        <p:spPr>
          <a:xfrm flipV="1">
            <a:off x="4093029" y="1895116"/>
            <a:ext cx="6694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456D54-2CE8-EA48-93C2-95D1AA323B29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4093028" y="2346873"/>
            <a:ext cx="3428998" cy="748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2AC5BEE-1E2C-9247-A6F8-2F11D74A24AA}"/>
              </a:ext>
            </a:extLst>
          </p:cNvPr>
          <p:cNvSpPr/>
          <p:nvPr/>
        </p:nvSpPr>
        <p:spPr>
          <a:xfrm>
            <a:off x="4762499" y="1443358"/>
            <a:ext cx="2090057" cy="9035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Faculty Role Allocation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55B6A-3C57-7545-B305-A9C9B2D78362}"/>
              </a:ext>
            </a:extLst>
          </p:cNvPr>
          <p:cNvCxnSpPr>
            <a:cxnSpLocks/>
            <a:stCxn id="36" idx="3"/>
            <a:endCxn id="7" idx="1"/>
          </p:cNvCxnSpPr>
          <p:nvPr/>
        </p:nvCxnSpPr>
        <p:spPr>
          <a:xfrm>
            <a:off x="6852556" y="1895116"/>
            <a:ext cx="669470" cy="451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723750" y="715550"/>
            <a:ext cx="4890600" cy="4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Next tool: Institutional Demand Projections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300" y="263075"/>
            <a:ext cx="5746726" cy="6421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812325" y="5535250"/>
            <a:ext cx="40221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Launching this week at </a:t>
            </a:r>
            <a:r>
              <a:rPr lang="en-US" sz="20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http://www.covidstaffing.org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325" y="2754475"/>
            <a:ext cx="4890600" cy="265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488</Words>
  <Application>Microsoft Macintosh PowerPoint</Application>
  <PresentationFormat>Widescreen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COVID Staffing Collaborative   URL  covidstaffing.org                @COVIDstaffing</vt:lpstr>
      <vt:lpstr>Who We Are</vt:lpstr>
      <vt:lpstr>Defining the Problem</vt:lpstr>
      <vt:lpstr>Defining the Gap </vt:lpstr>
      <vt:lpstr>Key Insight #1</vt:lpstr>
      <vt:lpstr>Key Insight #2</vt:lpstr>
      <vt:lpstr>Roadmap</vt:lpstr>
      <vt:lpstr>Our first tools: COVID Roles for Providers</vt:lpstr>
      <vt:lpstr>Next tool: Institutional Demand Projections    </vt:lpstr>
      <vt:lpstr>How you can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Staffing Collaborative   URL  covidstaffing.org                @COVIDstaffing</dc:title>
  <dc:creator>Alexandra Highet</dc:creator>
  <cp:lastModifiedBy>Greg Wnuk</cp:lastModifiedBy>
  <cp:revision>4</cp:revision>
  <dcterms:created xsi:type="dcterms:W3CDTF">2020-03-29T22:25:35Z</dcterms:created>
  <dcterms:modified xsi:type="dcterms:W3CDTF">2020-03-31T01:50:32Z</dcterms:modified>
</cp:coreProperties>
</file>